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46497C-A6C9-4DC7-9C46-00C932E9AE32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227A07-D390-40A9-8575-E8FE127D6E5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80205DC-F469-4393-8C84-95C33D91C1A2}" type="slidenum">
              <a:rPr lang="ru-RU" smtClean="0"/>
              <a:pPr/>
              <a:t>8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sammler.ru/uploads/post-650-1266231273.jpg" TargetMode="Externa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1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g-fotki.yandex.ru/get/3000/paninamarin.24/0_2d70_d44da11b_XL" TargetMode="External"/><Relationship Id="rId5" Type="http://schemas.openxmlformats.org/officeDocument/2006/relationships/image" Target="../media/image12.jpeg"/><Relationship Id="rId4" Type="http://schemas.openxmlformats.org/officeDocument/2006/relationships/hyperlink" Target="http://afisha.yandex.ru/media/events/images/0a4c8e6e9d8a2f236b2d386998f82ccc.jpg" TargetMode="External"/><Relationship Id="rId9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8229600" cy="14478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FF0000"/>
                </a:solidFill>
              </a:rPr>
              <a:t>Эрнст Теодор Амадей Гофман</a:t>
            </a:r>
            <a:endParaRPr lang="ru-RU" sz="2400" dirty="0" smtClean="0">
              <a:solidFill>
                <a:srgbClr val="FF0000"/>
              </a:solidFill>
            </a:endParaRPr>
          </a:p>
        </p:txBody>
      </p:sp>
      <p:sp>
        <p:nvSpPr>
          <p:cNvPr id="4107" name="Rectangle 11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105400" y="1600200"/>
            <a:ext cx="4038600" cy="4495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000" dirty="0" smtClean="0"/>
              <a:t>Дата рождения: 24 января 1776 год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dirty="0" smtClean="0"/>
              <a:t>Место рождения: Кёнигсберг 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dirty="0" smtClean="0"/>
              <a:t>Дата смерти: 25 июня 1822 (46 лет)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dirty="0" smtClean="0"/>
              <a:t>Место смерти: Берлин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dirty="0" smtClean="0"/>
              <a:t>Род деятельности: Писатель, композитор, художник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dirty="0" smtClean="0"/>
              <a:t>Направление: Романтизм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dirty="0" smtClean="0"/>
              <a:t>Жанр: Новелла 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dirty="0" smtClean="0"/>
              <a:t>Язык произведений: Немецкий</a:t>
            </a:r>
          </a:p>
        </p:txBody>
      </p:sp>
      <p:pic>
        <p:nvPicPr>
          <p:cNvPr id="3077" name="Picture 12" descr="ETA-Hoffman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1600200"/>
            <a:ext cx="3810000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Биография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066800"/>
            <a:ext cx="8686800" cy="4495800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600" smtClean="0"/>
              <a:t>		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Гофман родился в семье прусского королевского адвоката Кристофа Людвига Гофмана (1736—1797), однако когда мальчику было три года, его родители разошлись, и он воспитывался в доме бабушки по материнской линии под влиянием своего дяди-юриста. Гофман рано продемонстрировал способности к музыке и рисованию. Но, не без влияния дяди, Гофман выбрал себе стезю юриспруденции, из которой всю свою последующую жизнь пытался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вырваться и зарабатывать 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	искусствами</a:t>
            </a: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4100" name="i-main-pic" descr="Картинка 8 из 118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53000" y="3733800"/>
            <a:ext cx="3657600" cy="294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3350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838200"/>
            <a:ext cx="8229600" cy="4495800"/>
          </a:xfrm>
        </p:spPr>
        <p:txBody>
          <a:bodyPr>
            <a:normAutofit lnSpcReduction="10000"/>
          </a:bodyPr>
          <a:lstStyle/>
          <a:p>
            <a:pPr algn="just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2400" dirty="0" smtClean="0"/>
          </a:p>
          <a:p>
            <a:pPr algn="just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dirty="0" smtClean="0"/>
              <a:t>		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1800 году Гофман прекрасно окончил курс юридических наук в Кёнигсбергском университете и связал свою жизнь с государственной службой. В этом же году он покинул Кёнигсберг и до 1807 года работал в разных чинах, в свободное время занимаясь музыкой и рисованием. Впоследствии попытки его зарабатывать на жизнь искусством приводили к бедности и бедствиям, лишь после 1813 года дела его пошли лучше после получения небольшого наследства. Место капельмейстера в Дрездене ненадолго удовлетворило его профессиональные амбиции; после 1815 он потерял это место и принуждён был снова поступить на ненавистную службу, уже в Берлине. Однако новое место давало и заработок, и оставляло много времени для творчества.</a:t>
            </a:r>
          </a:p>
        </p:txBody>
      </p:sp>
    </p:spTree>
  </p:cSld>
  <p:clrMapOvr>
    <a:masterClrMapping/>
  </p:clrMapOvr>
  <p:transition advTm="2354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81000" y="1524000"/>
            <a:ext cx="8229600" cy="4495800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smtClean="0"/>
              <a:t>		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Чувствуя отвращение к мещанским «чайным» обществам, Гофман проводил большую часть вечеров, а иногда и часть ночи, в винном погребке. Расстроив себе вином и бессонницей нервы, Гофман приходил домой и садился писать; ужасы, создаваемые его воображением, иногда приводили в страх его самого. А в узаконенный час Гофман уже сидел на службе и усердно работал.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		Своё мировоззрение Гофман проводит в длинном ряде бесподобных в своём роде фантастических повестей и сказок. В них он искусно смешивает чудесное всех веков и народов с личным вымыслом, то мрачно-болезненным, то грациозно-весёлым и насмешливым.</a:t>
            </a:r>
          </a:p>
        </p:txBody>
      </p:sp>
    </p:spTree>
  </p:cSld>
  <p:clrMapOvr>
    <a:masterClrMapping/>
  </p:clrMapOvr>
  <p:transition advTm="28627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447800"/>
            <a:ext cx="8229600" cy="4495800"/>
          </a:xfrm>
        </p:spPr>
        <p:txBody>
          <a:bodyPr>
            <a:normAutofit lnSpcReduction="10000"/>
          </a:bodyPr>
          <a:lstStyle/>
          <a:p>
            <a:pPr algn="just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1600" dirty="0" smtClean="0"/>
              <a:t>		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свою пору немецкая критика была не очень высокого мнения о Гофмане; там предпочитали романтизм глубокомысленный и серьёзный, без примеси сарказма и сатиры. Гораздо популярнее Гофман был в других странах Европы и в Северной Америке; в России Белинский назвал его «одним из величайших немецких поэтов, живописцем внутреннего мира», а Достоевский перечитал всего Гофмана по-русски и на языке оригинала.</a:t>
            </a:r>
          </a:p>
          <a:p>
            <a:pPr algn="just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	В 46 лет от роду Гофман был окончательно истощён своим образом жизни; но и на смертном одре он сохранил силу воображения и остроумие. Умер в Берлине, похоронен на Иерусалимском кладбище Берлина в районе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Кройцберг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	Жизни Гофмана и его произведениям посвящена опера Жака Оффенбаха «Сказки Гофмана» и поэма М. Бажана «Ночь Гофмана».</a:t>
            </a:r>
          </a:p>
        </p:txBody>
      </p:sp>
    </p:spTree>
  </p:cSld>
  <p:clrMapOvr>
    <a:masterClrMapping/>
  </p:clrMapOvr>
  <p:transition advTm="35568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FF0000"/>
                </a:solidFill>
              </a:rPr>
              <a:t>Произведения</a:t>
            </a:r>
            <a:br>
              <a:rPr lang="ru-RU" sz="4000" b="1" dirty="0" smtClean="0">
                <a:solidFill>
                  <a:srgbClr val="FF0000"/>
                </a:solidFill>
              </a:rPr>
            </a:br>
            <a:endParaRPr lang="ru-RU" sz="4000" b="1" dirty="0" smtClean="0">
              <a:solidFill>
                <a:srgbClr val="FF0000"/>
              </a:solidFill>
            </a:endParaRP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00200"/>
            <a:ext cx="8229600" cy="4495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Сборник «Фантазии в манере Калло» (нем. </a:t>
            </a:r>
            <a:r>
              <a:rPr lang="de-DE" smtClean="0">
                <a:latin typeface="Times New Roman" pitchFamily="18" charset="0"/>
                <a:cs typeface="Times New Roman" pitchFamily="18" charset="0"/>
              </a:rPr>
              <a:t>Fantasiestücke in Callot's Manier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eaLnBrk="1" hangingPunct="1">
              <a:lnSpc>
                <a:spcPct val="90000"/>
              </a:lnSpc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«Принцесса Бландина» (1814) (нем. </a:t>
            </a:r>
            <a:r>
              <a:rPr lang="de-DE" smtClean="0">
                <a:latin typeface="Times New Roman" pitchFamily="18" charset="0"/>
                <a:cs typeface="Times New Roman" pitchFamily="18" charset="0"/>
              </a:rPr>
              <a:t>Prinzessin Blandina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eaLnBrk="1" hangingPunct="1">
              <a:lnSpc>
                <a:spcPct val="90000"/>
              </a:lnSpc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Роман «Эликсиры сатаны» (нем. </a:t>
            </a:r>
            <a:r>
              <a:rPr lang="de-DE" smtClean="0">
                <a:latin typeface="Times New Roman" pitchFamily="18" charset="0"/>
                <a:cs typeface="Times New Roman" pitchFamily="18" charset="0"/>
              </a:rPr>
              <a:t>Die Elixiere des Teufels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eaLnBrk="1" hangingPunct="1">
              <a:lnSpc>
                <a:spcPct val="90000"/>
              </a:lnSpc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Сказка «Щелкунчик и мышиный король» (нем. </a:t>
            </a:r>
            <a:r>
              <a:rPr lang="de-DE" smtClean="0">
                <a:latin typeface="Times New Roman" pitchFamily="18" charset="0"/>
                <a:cs typeface="Times New Roman" pitchFamily="18" charset="0"/>
              </a:rPr>
              <a:t>Nußknacker und Mausekönig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ru-RU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43800" y="304800"/>
            <a:ext cx="1354138" cy="204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18413" y="4724400"/>
            <a:ext cx="1296987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266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04800" y="685800"/>
            <a:ext cx="8229600" cy="3429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Сборник «Ночные этюды» (нем. </a:t>
            </a:r>
            <a:r>
              <a:rPr lang="de-DE" sz="2400" smtClean="0">
                <a:latin typeface="Times New Roman" pitchFamily="18" charset="0"/>
                <a:cs typeface="Times New Roman" pitchFamily="18" charset="0"/>
              </a:rPr>
              <a:t>Nachtstücke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Новелла «Необыкновенные страдания директора театра» (нем. </a:t>
            </a:r>
            <a:r>
              <a:rPr lang="de-DE" sz="2400" smtClean="0">
                <a:latin typeface="Times New Roman" pitchFamily="18" charset="0"/>
                <a:cs typeface="Times New Roman" pitchFamily="18" charset="0"/>
              </a:rPr>
              <a:t>Seltsame Leiden eines Theater-Direktors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Повесть «Крошка Цахес, по прозванию Циннобер» (нем. </a:t>
            </a:r>
            <a:r>
              <a:rPr lang="de-DE" sz="2400" smtClean="0">
                <a:latin typeface="Times New Roman" pitchFamily="18" charset="0"/>
                <a:cs typeface="Times New Roman" pitchFamily="18" charset="0"/>
              </a:rPr>
              <a:t>Klein Zaches, genannt Zinnober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«Счастье игрока» (нем. </a:t>
            </a:r>
            <a:r>
              <a:rPr lang="de-DE" sz="2400" smtClean="0">
                <a:latin typeface="Times New Roman" pitchFamily="18" charset="0"/>
                <a:cs typeface="Times New Roman" pitchFamily="18" charset="0"/>
              </a:rPr>
              <a:t>Spielerglück</a:t>
            </a:r>
            <a:r>
              <a:rPr lang="ru-RU" sz="2400" i="1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Сборник «Серапионовы братья» (нем. </a:t>
            </a:r>
            <a:r>
              <a:rPr lang="de-DE" sz="2400" smtClean="0">
                <a:latin typeface="Times New Roman" pitchFamily="18" charset="0"/>
                <a:cs typeface="Times New Roman" pitchFamily="18" charset="0"/>
              </a:rPr>
              <a:t>Die Serapionsbrüder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«Принцесса Брамбилла» (1820) (нем. </a:t>
            </a:r>
            <a:r>
              <a:rPr lang="de-DE" sz="2400" smtClean="0">
                <a:latin typeface="Times New Roman" pitchFamily="18" charset="0"/>
                <a:cs typeface="Times New Roman" pitchFamily="18" charset="0"/>
              </a:rPr>
              <a:t>Prinzessin Brambilla</a:t>
            </a:r>
            <a:r>
              <a:rPr lang="ru-RU" sz="2400" smtClean="0"/>
              <a:t>)</a:t>
            </a:r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4038600"/>
            <a:ext cx="1695450" cy="226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90800" y="4038600"/>
            <a:ext cx="1676400" cy="223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53000" y="4191000"/>
            <a:ext cx="145097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10400" y="4191000"/>
            <a:ext cx="14478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678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1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9800" y="304800"/>
            <a:ext cx="297180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533400"/>
            <a:ext cx="7772400" cy="32766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Роман «Житейские воззрения кота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Мурра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 (нем. 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Lebensansichten des Katers Murr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«Ошибки» (нем. 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Die Irrungen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«Тайны» (нем. 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Die Geheimnisse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«Двойники» (нем. 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Die </a:t>
            </a:r>
            <a:r>
              <a:rPr lang="de-DE" sz="2400" dirty="0" err="1" smtClean="0">
                <a:latin typeface="Times New Roman" pitchFamily="18" charset="0"/>
                <a:cs typeface="Times New Roman" pitchFamily="18" charset="0"/>
              </a:rPr>
              <a:t>Doppeltgänger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Роман «Повелитель блох» (нем. 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Meister Floh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Новелла «Угловое окно» (нем. 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Des Vetters Eckfenster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«Зловещий гость» (нем. 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Der unheimliche Gast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Опера «Ундина» (1816).</a:t>
            </a:r>
          </a:p>
        </p:txBody>
      </p:sp>
      <p:pic>
        <p:nvPicPr>
          <p:cNvPr id="13316" name="Рисунок 6" descr="http://afisha.yandex.ru/media/events/images/0a4c8e6e9d8a2f236b2d386998f82ccc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600" y="3810000"/>
            <a:ext cx="259080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i-main-pic" descr="Картинка 6 из 2673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48000" y="4495800"/>
            <a:ext cx="1925638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467600" y="4114800"/>
            <a:ext cx="1423988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181600" y="3429000"/>
            <a:ext cx="22098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659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dirty="0" smtClean="0"/>
              <a:t>«</a:t>
            </a:r>
            <a:r>
              <a:rPr lang="ru-RU" sz="4000" dirty="0" smtClean="0">
                <a:solidFill>
                  <a:srgbClr val="FF0000"/>
                </a:solidFill>
              </a:rPr>
              <a:t>Щелкунчик и Мышиный Король»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114800" y="1600200"/>
            <a:ext cx="4572000" cy="47244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mtClean="0"/>
              <a:t>	</a:t>
            </a:r>
            <a:r>
              <a:rPr lang="ru-RU" sz="2000" smtClean="0">
                <a:solidFill>
                  <a:schemeClr val="hlink"/>
                </a:solidFill>
              </a:rPr>
              <a:t> «Щелкунчик и Мышиный король»</a:t>
            </a:r>
            <a:r>
              <a:rPr lang="ru-RU" sz="2000" smtClean="0">
                <a:solidFill>
                  <a:srgbClr val="9933FF"/>
                </a:solidFill>
              </a:rPr>
              <a:t> - одна из самых известных в мировой литературе рождественских сказок. Если ты под Рождество окажешься в Западной Европе или в Америке, то увидишь, что витрины многих больших магазинов украшены игрушечными фигурками, изображающими сцены из сказки «Щелкунчик». А в маленьких городках и посёлках к Рождеству каждый хозяин украшает свой дом, а перед домом выставляет специальную большую куклу. Обычно это или персонажи из     Библии, или Дед Мороз, или куклы-персонажи сказки «Щелкунчик». </a:t>
            </a:r>
            <a:endParaRPr lang="ru-RU" sz="20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9" name="Picture 5" descr="C:\Documents and Settings\ruslan\Рабочий стол\картинки к произвед Гофмана\ротиьопг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2286000"/>
            <a:ext cx="3048000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605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|0.6|0.7|0.3|0.5|1|0.7|0.5|0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0</TotalTime>
  <Words>84</Words>
  <PresentationFormat>Экран (4:3)</PresentationFormat>
  <Paragraphs>41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Трек</vt:lpstr>
      <vt:lpstr>Эрнст Теодор Амадей Гофман</vt:lpstr>
      <vt:lpstr>Биография </vt:lpstr>
      <vt:lpstr>Слайд 3</vt:lpstr>
      <vt:lpstr>Слайд 4</vt:lpstr>
      <vt:lpstr>Слайд 5</vt:lpstr>
      <vt:lpstr>Произведения </vt:lpstr>
      <vt:lpstr>Слайд 7</vt:lpstr>
      <vt:lpstr>Слайд 8</vt:lpstr>
      <vt:lpstr>«Щелкунчик и Мышиный Король»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Эрнст Теодор Амадей Гофман</dc:title>
  <dc:creator>Виленочка</dc:creator>
  <cp:lastModifiedBy>Виленочка</cp:lastModifiedBy>
  <cp:revision>1</cp:revision>
  <dcterms:created xsi:type="dcterms:W3CDTF">2015-09-23T15:55:16Z</dcterms:created>
  <dcterms:modified xsi:type="dcterms:W3CDTF">2015-09-23T16:02:23Z</dcterms:modified>
</cp:coreProperties>
</file>